
<file path=[Content_Types].xml><?xml version="1.0" encoding="utf-8"?>
<Types xmlns="http://schemas.openxmlformats.org/package/2006/content-types"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2" r:id="rId4"/>
    <p:sldId id="261" r:id="rId5"/>
    <p:sldId id="259" r:id="rId6"/>
    <p:sldId id="263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BE0E32-AE2A-8649-8243-4D23DB282256}" v="6" dt="2020-03-02T03:27:39.7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4"/>
    <p:restoredTop sz="94650"/>
  </p:normalViewPr>
  <p:slideViewPr>
    <p:cSldViewPr snapToGrid="0">
      <p:cViewPr varScale="1">
        <p:scale>
          <a:sx n="120" d="100"/>
          <a:sy n="120" d="100"/>
        </p:scale>
        <p:origin x="448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935745-C65B-48A1-AB53-C56A72FC16AD}" type="doc">
      <dgm:prSet loTypeId="urn:microsoft.com/office/officeart/2005/8/layout/matrix3" loCatId="matrix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C72689A3-9834-4C08-96BA-B3A4DAD187A0}">
      <dgm:prSet/>
      <dgm:spPr/>
      <dgm:t>
        <a:bodyPr/>
        <a:lstStyle/>
        <a:p>
          <a:r>
            <a:rPr lang="en-US"/>
            <a:t>Various trackers like DaSiamRPM and Siamese C-RPN have been proposed to overcome distractor issue in SiamRPN.</a:t>
          </a:r>
        </a:p>
      </dgm:t>
    </dgm:pt>
    <dgm:pt modelId="{0A53DCC9-AE2E-46CB-838D-270F08418126}" type="parTrans" cxnId="{D843475A-A776-4C29-ABE4-B43D4FCA50E8}">
      <dgm:prSet/>
      <dgm:spPr/>
      <dgm:t>
        <a:bodyPr/>
        <a:lstStyle/>
        <a:p>
          <a:endParaRPr lang="en-US"/>
        </a:p>
      </dgm:t>
    </dgm:pt>
    <dgm:pt modelId="{C1F3166C-508C-46A7-959B-01327B41730A}" type="sibTrans" cxnId="{D843475A-A776-4C29-ABE4-B43D4FCA50E8}">
      <dgm:prSet/>
      <dgm:spPr/>
      <dgm:t>
        <a:bodyPr/>
        <a:lstStyle/>
        <a:p>
          <a:endParaRPr lang="en-US"/>
        </a:p>
      </dgm:t>
    </dgm:pt>
    <dgm:pt modelId="{71FADFDB-CD86-439C-B1EF-C2742AE14F3E}">
      <dgm:prSet/>
      <dgm:spPr/>
      <dgm:t>
        <a:bodyPr/>
        <a:lstStyle/>
        <a:p>
          <a:r>
            <a:rPr lang="en-US"/>
            <a:t>All the above models had impacted performance of SiamRPN, thereby negating its performance benefit.</a:t>
          </a:r>
        </a:p>
      </dgm:t>
    </dgm:pt>
    <dgm:pt modelId="{E5E605F1-9CB1-4DC3-B922-CC97B074340D}" type="parTrans" cxnId="{FBB239FF-7CA4-42B5-9451-8FD4A7400D1C}">
      <dgm:prSet/>
      <dgm:spPr/>
      <dgm:t>
        <a:bodyPr/>
        <a:lstStyle/>
        <a:p>
          <a:endParaRPr lang="en-US"/>
        </a:p>
      </dgm:t>
    </dgm:pt>
    <dgm:pt modelId="{FC7392C0-EA71-4D04-A0B4-B260BCB976F5}" type="sibTrans" cxnId="{FBB239FF-7CA4-42B5-9451-8FD4A7400D1C}">
      <dgm:prSet/>
      <dgm:spPr/>
      <dgm:t>
        <a:bodyPr/>
        <a:lstStyle/>
        <a:p>
          <a:endParaRPr lang="en-US"/>
        </a:p>
      </dgm:t>
    </dgm:pt>
    <dgm:pt modelId="{2195CBEE-A69D-4291-A646-0431B78B59B8}">
      <dgm:prSet/>
      <dgm:spPr/>
      <dgm:t>
        <a:bodyPr/>
        <a:lstStyle/>
        <a:p>
          <a:r>
            <a:rPr lang="en-US"/>
            <a:t>We have chosen mean-shift as it is not computationally expensive, thereby not affecting the performance of SiamRPN significantly.</a:t>
          </a:r>
        </a:p>
      </dgm:t>
    </dgm:pt>
    <dgm:pt modelId="{851EEAE4-EAFE-4E1F-B8F9-B0EB6A2A0C43}" type="parTrans" cxnId="{A506CFA0-EACC-4DFA-A0CE-83C09BA8ECAE}">
      <dgm:prSet/>
      <dgm:spPr/>
      <dgm:t>
        <a:bodyPr/>
        <a:lstStyle/>
        <a:p>
          <a:endParaRPr lang="en-US"/>
        </a:p>
      </dgm:t>
    </dgm:pt>
    <dgm:pt modelId="{33188A88-B38B-42D9-A729-7BCA16BE6E9E}" type="sibTrans" cxnId="{A506CFA0-EACC-4DFA-A0CE-83C09BA8ECAE}">
      <dgm:prSet/>
      <dgm:spPr/>
      <dgm:t>
        <a:bodyPr/>
        <a:lstStyle/>
        <a:p>
          <a:endParaRPr lang="en-US"/>
        </a:p>
      </dgm:t>
    </dgm:pt>
    <dgm:pt modelId="{E909D715-A269-4501-B61F-56BE262736BD}">
      <dgm:prSet/>
      <dgm:spPr/>
      <dgm:t>
        <a:bodyPr/>
        <a:lstStyle/>
        <a:p>
          <a:r>
            <a:rPr lang="en-US"/>
            <a:t>Our plan is to avoid the distractors without having huge impact on the speed of SiamRPN.</a:t>
          </a:r>
        </a:p>
      </dgm:t>
    </dgm:pt>
    <dgm:pt modelId="{741C1124-DF38-4EBF-AEEF-7868C13D66B7}" type="parTrans" cxnId="{EF12C369-0D9B-4473-B938-B46CBB245812}">
      <dgm:prSet/>
      <dgm:spPr/>
      <dgm:t>
        <a:bodyPr/>
        <a:lstStyle/>
        <a:p>
          <a:endParaRPr lang="en-US"/>
        </a:p>
      </dgm:t>
    </dgm:pt>
    <dgm:pt modelId="{9597B8A5-4FF7-451F-B53D-35E46A05B872}" type="sibTrans" cxnId="{EF12C369-0D9B-4473-B938-B46CBB245812}">
      <dgm:prSet/>
      <dgm:spPr/>
      <dgm:t>
        <a:bodyPr/>
        <a:lstStyle/>
        <a:p>
          <a:endParaRPr lang="en-US"/>
        </a:p>
      </dgm:t>
    </dgm:pt>
    <dgm:pt modelId="{902F1381-CAEF-AA4B-8215-77EA93FFE016}" type="pres">
      <dgm:prSet presAssocID="{70935745-C65B-48A1-AB53-C56A72FC16AD}" presName="matrix" presStyleCnt="0">
        <dgm:presLayoutVars>
          <dgm:chMax val="1"/>
          <dgm:dir/>
          <dgm:resizeHandles val="exact"/>
        </dgm:presLayoutVars>
      </dgm:prSet>
      <dgm:spPr/>
    </dgm:pt>
    <dgm:pt modelId="{7770D709-19CC-0C4D-A42B-FF24ADC15DC7}" type="pres">
      <dgm:prSet presAssocID="{70935745-C65B-48A1-AB53-C56A72FC16AD}" presName="diamond" presStyleLbl="bgShp" presStyleIdx="0" presStyleCnt="1"/>
      <dgm:spPr/>
    </dgm:pt>
    <dgm:pt modelId="{2502BA59-3117-CD43-BB54-E5DDF909630E}" type="pres">
      <dgm:prSet presAssocID="{70935745-C65B-48A1-AB53-C56A72FC16AD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8537F89A-E142-EB4F-8506-393454916F9D}" type="pres">
      <dgm:prSet presAssocID="{70935745-C65B-48A1-AB53-C56A72FC16AD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FA848A70-3DF2-5540-BC35-7D8785E06CD7}" type="pres">
      <dgm:prSet presAssocID="{70935745-C65B-48A1-AB53-C56A72FC16AD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A63289C7-3648-244D-A400-D89C595435E1}" type="pres">
      <dgm:prSet presAssocID="{70935745-C65B-48A1-AB53-C56A72FC16AD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79C08E47-0F0F-074B-9420-AEF5E7C97DC2}" type="presOf" srcId="{E909D715-A269-4501-B61F-56BE262736BD}" destId="{A63289C7-3648-244D-A400-D89C595435E1}" srcOrd="0" destOrd="0" presId="urn:microsoft.com/office/officeart/2005/8/layout/matrix3"/>
    <dgm:cxn modelId="{95753258-4C08-F142-828B-58868787F775}" type="presOf" srcId="{71FADFDB-CD86-439C-B1EF-C2742AE14F3E}" destId="{8537F89A-E142-EB4F-8506-393454916F9D}" srcOrd="0" destOrd="0" presId="urn:microsoft.com/office/officeart/2005/8/layout/matrix3"/>
    <dgm:cxn modelId="{D843475A-A776-4C29-ABE4-B43D4FCA50E8}" srcId="{70935745-C65B-48A1-AB53-C56A72FC16AD}" destId="{C72689A3-9834-4C08-96BA-B3A4DAD187A0}" srcOrd="0" destOrd="0" parTransId="{0A53DCC9-AE2E-46CB-838D-270F08418126}" sibTransId="{C1F3166C-508C-46A7-959B-01327B41730A}"/>
    <dgm:cxn modelId="{0547E55A-0346-1D46-9AB9-D7FC85EB339F}" type="presOf" srcId="{2195CBEE-A69D-4291-A646-0431B78B59B8}" destId="{FA848A70-3DF2-5540-BC35-7D8785E06CD7}" srcOrd="0" destOrd="0" presId="urn:microsoft.com/office/officeart/2005/8/layout/matrix3"/>
    <dgm:cxn modelId="{EF12C369-0D9B-4473-B938-B46CBB245812}" srcId="{70935745-C65B-48A1-AB53-C56A72FC16AD}" destId="{E909D715-A269-4501-B61F-56BE262736BD}" srcOrd="3" destOrd="0" parTransId="{741C1124-DF38-4EBF-AEEF-7868C13D66B7}" sibTransId="{9597B8A5-4FF7-451F-B53D-35E46A05B872}"/>
    <dgm:cxn modelId="{A506CFA0-EACC-4DFA-A0CE-83C09BA8ECAE}" srcId="{70935745-C65B-48A1-AB53-C56A72FC16AD}" destId="{2195CBEE-A69D-4291-A646-0431B78B59B8}" srcOrd="2" destOrd="0" parTransId="{851EEAE4-EAFE-4E1F-B8F9-B0EB6A2A0C43}" sibTransId="{33188A88-B38B-42D9-A729-7BCA16BE6E9E}"/>
    <dgm:cxn modelId="{553157B2-B554-7846-B5AC-B895DA4C81A8}" type="presOf" srcId="{C72689A3-9834-4C08-96BA-B3A4DAD187A0}" destId="{2502BA59-3117-CD43-BB54-E5DDF909630E}" srcOrd="0" destOrd="0" presId="urn:microsoft.com/office/officeart/2005/8/layout/matrix3"/>
    <dgm:cxn modelId="{E50FB9E4-F705-854B-BCD7-0B6639755917}" type="presOf" srcId="{70935745-C65B-48A1-AB53-C56A72FC16AD}" destId="{902F1381-CAEF-AA4B-8215-77EA93FFE016}" srcOrd="0" destOrd="0" presId="urn:microsoft.com/office/officeart/2005/8/layout/matrix3"/>
    <dgm:cxn modelId="{FBB239FF-7CA4-42B5-9451-8FD4A7400D1C}" srcId="{70935745-C65B-48A1-AB53-C56A72FC16AD}" destId="{71FADFDB-CD86-439C-B1EF-C2742AE14F3E}" srcOrd="1" destOrd="0" parTransId="{E5E605F1-9CB1-4DC3-B922-CC97B074340D}" sibTransId="{FC7392C0-EA71-4D04-A0B4-B260BCB976F5}"/>
    <dgm:cxn modelId="{B4F3A08A-9D3A-0344-A492-BBD0D22AD3C4}" type="presParOf" srcId="{902F1381-CAEF-AA4B-8215-77EA93FFE016}" destId="{7770D709-19CC-0C4D-A42B-FF24ADC15DC7}" srcOrd="0" destOrd="0" presId="urn:microsoft.com/office/officeart/2005/8/layout/matrix3"/>
    <dgm:cxn modelId="{371F2FEC-78AC-9842-8433-AC2A98E4E729}" type="presParOf" srcId="{902F1381-CAEF-AA4B-8215-77EA93FFE016}" destId="{2502BA59-3117-CD43-BB54-E5DDF909630E}" srcOrd="1" destOrd="0" presId="urn:microsoft.com/office/officeart/2005/8/layout/matrix3"/>
    <dgm:cxn modelId="{88491224-57A3-D547-B487-B53A46B51532}" type="presParOf" srcId="{902F1381-CAEF-AA4B-8215-77EA93FFE016}" destId="{8537F89A-E142-EB4F-8506-393454916F9D}" srcOrd="2" destOrd="0" presId="urn:microsoft.com/office/officeart/2005/8/layout/matrix3"/>
    <dgm:cxn modelId="{B2E07AA5-22C8-7B4F-8CD3-A28F36362903}" type="presParOf" srcId="{902F1381-CAEF-AA4B-8215-77EA93FFE016}" destId="{FA848A70-3DF2-5540-BC35-7D8785E06CD7}" srcOrd="3" destOrd="0" presId="urn:microsoft.com/office/officeart/2005/8/layout/matrix3"/>
    <dgm:cxn modelId="{8D78061D-35E1-B94A-9469-319968412CEA}" type="presParOf" srcId="{902F1381-CAEF-AA4B-8215-77EA93FFE016}" destId="{A63289C7-3648-244D-A400-D89C595435E1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DF54CD8-1017-4DDA-B04E-46F7223DA52C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74375A4-39F7-40A6-8729-613ED874E50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base tracker we are using is SiamRPN which is trained on datasets: VID, YoutubeBB, COCO, ImageNetDet.</a:t>
          </a:r>
        </a:p>
      </dgm:t>
    </dgm:pt>
    <dgm:pt modelId="{B19E6D3C-1C49-430A-8E69-E406D06FC9D2}" type="parTrans" cxnId="{923B5ED1-B42A-468A-8B5F-CAA0858AE403}">
      <dgm:prSet/>
      <dgm:spPr/>
      <dgm:t>
        <a:bodyPr/>
        <a:lstStyle/>
        <a:p>
          <a:endParaRPr lang="en-US"/>
        </a:p>
      </dgm:t>
    </dgm:pt>
    <dgm:pt modelId="{AE246065-2FB0-43ED-97EE-E387F2319D11}" type="sibTrans" cxnId="{923B5ED1-B42A-468A-8B5F-CAA0858AE403}">
      <dgm:prSet/>
      <dgm:spPr/>
      <dgm:t>
        <a:bodyPr/>
        <a:lstStyle/>
        <a:p>
          <a:endParaRPr lang="en-US"/>
        </a:p>
      </dgm:t>
    </dgm:pt>
    <dgm:pt modelId="{9BE6E442-109D-49DC-8D61-6986A71EE37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After the implementation of proposed algorithm, we will evaluate our model on datasets VOT-17 and VOT-18.</a:t>
          </a:r>
        </a:p>
      </dgm:t>
    </dgm:pt>
    <dgm:pt modelId="{9469015F-3E8B-400D-BB1E-DA7D5DE76271}" type="parTrans" cxnId="{EFE10D69-5C15-40E2-8767-EDBC0AA14C3B}">
      <dgm:prSet/>
      <dgm:spPr/>
      <dgm:t>
        <a:bodyPr/>
        <a:lstStyle/>
        <a:p>
          <a:endParaRPr lang="en-US"/>
        </a:p>
      </dgm:t>
    </dgm:pt>
    <dgm:pt modelId="{AC5EB048-DEAA-4168-802A-9C49A09AACC5}" type="sibTrans" cxnId="{EFE10D69-5C15-40E2-8767-EDBC0AA14C3B}">
      <dgm:prSet/>
      <dgm:spPr/>
      <dgm:t>
        <a:bodyPr/>
        <a:lstStyle/>
        <a:p>
          <a:endParaRPr lang="en-US"/>
        </a:p>
      </dgm:t>
    </dgm:pt>
    <dgm:pt modelId="{2690AAEE-0905-C341-833A-FF0D1E5BFA3D}" type="pres">
      <dgm:prSet presAssocID="{CDF54CD8-1017-4DDA-B04E-46F7223DA52C}" presName="linear" presStyleCnt="0">
        <dgm:presLayoutVars>
          <dgm:animLvl val="lvl"/>
          <dgm:resizeHandles val="exact"/>
        </dgm:presLayoutVars>
      </dgm:prSet>
      <dgm:spPr/>
    </dgm:pt>
    <dgm:pt modelId="{A7F3CEDB-0328-4C48-B70A-F2CF255A8557}" type="pres">
      <dgm:prSet presAssocID="{874375A4-39F7-40A6-8729-613ED874E500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1BE6326C-37D7-354F-95E6-5D4EE43B5AEE}" type="pres">
      <dgm:prSet presAssocID="{AE246065-2FB0-43ED-97EE-E387F2319D11}" presName="spacer" presStyleCnt="0"/>
      <dgm:spPr/>
    </dgm:pt>
    <dgm:pt modelId="{35821A5F-EE7D-744D-ADC8-E2507C746959}" type="pres">
      <dgm:prSet presAssocID="{9BE6E442-109D-49DC-8D61-6986A71EE37D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EFE10D69-5C15-40E2-8767-EDBC0AA14C3B}" srcId="{CDF54CD8-1017-4DDA-B04E-46F7223DA52C}" destId="{9BE6E442-109D-49DC-8D61-6986A71EE37D}" srcOrd="1" destOrd="0" parTransId="{9469015F-3E8B-400D-BB1E-DA7D5DE76271}" sibTransId="{AC5EB048-DEAA-4168-802A-9C49A09AACC5}"/>
    <dgm:cxn modelId="{3412E9BF-9D8A-B543-8C96-F448AF7FB98D}" type="presOf" srcId="{CDF54CD8-1017-4DDA-B04E-46F7223DA52C}" destId="{2690AAEE-0905-C341-833A-FF0D1E5BFA3D}" srcOrd="0" destOrd="0" presId="urn:microsoft.com/office/officeart/2005/8/layout/vList2"/>
    <dgm:cxn modelId="{57CDC5D0-6E5E-8343-BB4A-B11937AE4BE3}" type="presOf" srcId="{874375A4-39F7-40A6-8729-613ED874E500}" destId="{A7F3CEDB-0328-4C48-B70A-F2CF255A8557}" srcOrd="0" destOrd="0" presId="urn:microsoft.com/office/officeart/2005/8/layout/vList2"/>
    <dgm:cxn modelId="{923B5ED1-B42A-468A-8B5F-CAA0858AE403}" srcId="{CDF54CD8-1017-4DDA-B04E-46F7223DA52C}" destId="{874375A4-39F7-40A6-8729-613ED874E500}" srcOrd="0" destOrd="0" parTransId="{B19E6D3C-1C49-430A-8E69-E406D06FC9D2}" sibTransId="{AE246065-2FB0-43ED-97EE-E387F2319D11}"/>
    <dgm:cxn modelId="{2B7960F2-79E2-E24A-B5D9-A31A68EBF8DD}" type="presOf" srcId="{9BE6E442-109D-49DC-8D61-6986A71EE37D}" destId="{35821A5F-EE7D-744D-ADC8-E2507C746959}" srcOrd="0" destOrd="0" presId="urn:microsoft.com/office/officeart/2005/8/layout/vList2"/>
    <dgm:cxn modelId="{D80CC315-3695-1143-9A30-EE60E1269D22}" type="presParOf" srcId="{2690AAEE-0905-C341-833A-FF0D1E5BFA3D}" destId="{A7F3CEDB-0328-4C48-B70A-F2CF255A8557}" srcOrd="0" destOrd="0" presId="urn:microsoft.com/office/officeart/2005/8/layout/vList2"/>
    <dgm:cxn modelId="{08795F93-8047-E140-9ED5-C761EA55255F}" type="presParOf" srcId="{2690AAEE-0905-C341-833A-FF0D1E5BFA3D}" destId="{1BE6326C-37D7-354F-95E6-5D4EE43B5AEE}" srcOrd="1" destOrd="0" presId="urn:microsoft.com/office/officeart/2005/8/layout/vList2"/>
    <dgm:cxn modelId="{8D82356B-841B-764A-8665-C0A89CAC89D6}" type="presParOf" srcId="{2690AAEE-0905-C341-833A-FF0D1E5BFA3D}" destId="{35821A5F-EE7D-744D-ADC8-E2507C746959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538BFA3-5A9A-467D-93E5-D2EA862DA031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3BEE214-7493-4CC5-8F56-6A1AE61064D0}">
      <dgm:prSet/>
      <dgm:spPr/>
      <dgm:t>
        <a:bodyPr/>
        <a:lstStyle/>
        <a:p>
          <a:r>
            <a:rPr lang="en-US" dirty="0"/>
            <a:t>Instead of applying mean shift, we plan to apply feature space engineering on the model.</a:t>
          </a:r>
        </a:p>
      </dgm:t>
    </dgm:pt>
    <dgm:pt modelId="{C20AF7DE-E396-4530-802D-8C51BE7875BC}" type="parTrans" cxnId="{C023250E-6D2A-4E0D-B984-2E2264D1E91F}">
      <dgm:prSet/>
      <dgm:spPr/>
      <dgm:t>
        <a:bodyPr/>
        <a:lstStyle/>
        <a:p>
          <a:endParaRPr lang="en-US"/>
        </a:p>
      </dgm:t>
    </dgm:pt>
    <dgm:pt modelId="{8D0C26EB-EC03-457C-B29A-456CB45570DE}" type="sibTrans" cxnId="{C023250E-6D2A-4E0D-B984-2E2264D1E91F}">
      <dgm:prSet/>
      <dgm:spPr/>
      <dgm:t>
        <a:bodyPr/>
        <a:lstStyle/>
        <a:p>
          <a:endParaRPr lang="en-US"/>
        </a:p>
      </dgm:t>
    </dgm:pt>
    <dgm:pt modelId="{F2ED6137-7F7A-495C-B360-037F9AFBE5B1}">
      <dgm:prSet/>
      <dgm:spPr/>
      <dgm:t>
        <a:bodyPr/>
        <a:lstStyle/>
        <a:p>
          <a:r>
            <a:rPr lang="en-US" dirty="0"/>
            <a:t>Involves reducing the dominance of second most dominated object in every frame.</a:t>
          </a:r>
        </a:p>
      </dgm:t>
    </dgm:pt>
    <dgm:pt modelId="{3326817B-67E6-4071-BE27-260EB3F02910}" type="parTrans" cxnId="{6989F446-15B4-442D-BE34-75728728CB40}">
      <dgm:prSet/>
      <dgm:spPr/>
      <dgm:t>
        <a:bodyPr/>
        <a:lstStyle/>
        <a:p>
          <a:endParaRPr lang="en-US"/>
        </a:p>
      </dgm:t>
    </dgm:pt>
    <dgm:pt modelId="{C6152D72-BC32-47FA-96C2-30CD0594EBB6}" type="sibTrans" cxnId="{6989F446-15B4-442D-BE34-75728728CB40}">
      <dgm:prSet/>
      <dgm:spPr/>
      <dgm:t>
        <a:bodyPr/>
        <a:lstStyle/>
        <a:p>
          <a:endParaRPr lang="en-US"/>
        </a:p>
      </dgm:t>
    </dgm:pt>
    <dgm:pt modelId="{6A17715A-2CC7-D44E-B87B-75AD67AF0729}" type="pres">
      <dgm:prSet presAssocID="{1538BFA3-5A9A-467D-93E5-D2EA862DA031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95E716F-E5AA-A14C-81A9-6B9CF7BC262E}" type="pres">
      <dgm:prSet presAssocID="{13BEE214-7493-4CC5-8F56-6A1AE61064D0}" presName="hierRoot1" presStyleCnt="0"/>
      <dgm:spPr/>
    </dgm:pt>
    <dgm:pt modelId="{F7721EEA-6A21-0741-87A3-A4BEB64CF0BE}" type="pres">
      <dgm:prSet presAssocID="{13BEE214-7493-4CC5-8F56-6A1AE61064D0}" presName="composite" presStyleCnt="0"/>
      <dgm:spPr/>
    </dgm:pt>
    <dgm:pt modelId="{3C686478-5F72-1047-9FDA-704DEE57867F}" type="pres">
      <dgm:prSet presAssocID="{13BEE214-7493-4CC5-8F56-6A1AE61064D0}" presName="background" presStyleLbl="node0" presStyleIdx="0" presStyleCnt="2"/>
      <dgm:spPr/>
    </dgm:pt>
    <dgm:pt modelId="{A6E71F72-C457-7944-945C-15CF5FEF3A1D}" type="pres">
      <dgm:prSet presAssocID="{13BEE214-7493-4CC5-8F56-6A1AE61064D0}" presName="text" presStyleLbl="fgAcc0" presStyleIdx="0" presStyleCnt="2">
        <dgm:presLayoutVars>
          <dgm:chPref val="3"/>
        </dgm:presLayoutVars>
      </dgm:prSet>
      <dgm:spPr/>
    </dgm:pt>
    <dgm:pt modelId="{DA3C7D63-157D-2643-B940-2F34162B655E}" type="pres">
      <dgm:prSet presAssocID="{13BEE214-7493-4CC5-8F56-6A1AE61064D0}" presName="hierChild2" presStyleCnt="0"/>
      <dgm:spPr/>
    </dgm:pt>
    <dgm:pt modelId="{906A5163-042A-984A-9243-54075C81A8CB}" type="pres">
      <dgm:prSet presAssocID="{F2ED6137-7F7A-495C-B360-037F9AFBE5B1}" presName="hierRoot1" presStyleCnt="0"/>
      <dgm:spPr/>
    </dgm:pt>
    <dgm:pt modelId="{9D5494DF-931A-B749-802B-A13C64A24997}" type="pres">
      <dgm:prSet presAssocID="{F2ED6137-7F7A-495C-B360-037F9AFBE5B1}" presName="composite" presStyleCnt="0"/>
      <dgm:spPr/>
    </dgm:pt>
    <dgm:pt modelId="{784BD1F4-9133-5043-8BDE-3A4F8C809D21}" type="pres">
      <dgm:prSet presAssocID="{F2ED6137-7F7A-495C-B360-037F9AFBE5B1}" presName="background" presStyleLbl="node0" presStyleIdx="1" presStyleCnt="2"/>
      <dgm:spPr/>
    </dgm:pt>
    <dgm:pt modelId="{BFE7E26A-AC45-C94D-BF9F-B9F30B95CC9D}" type="pres">
      <dgm:prSet presAssocID="{F2ED6137-7F7A-495C-B360-037F9AFBE5B1}" presName="text" presStyleLbl="fgAcc0" presStyleIdx="1" presStyleCnt="2">
        <dgm:presLayoutVars>
          <dgm:chPref val="3"/>
        </dgm:presLayoutVars>
      </dgm:prSet>
      <dgm:spPr/>
    </dgm:pt>
    <dgm:pt modelId="{E5870B07-6CC3-5B4B-BC13-C5BE7AE984D3}" type="pres">
      <dgm:prSet presAssocID="{F2ED6137-7F7A-495C-B360-037F9AFBE5B1}" presName="hierChild2" presStyleCnt="0"/>
      <dgm:spPr/>
    </dgm:pt>
  </dgm:ptLst>
  <dgm:cxnLst>
    <dgm:cxn modelId="{C023250E-6D2A-4E0D-B984-2E2264D1E91F}" srcId="{1538BFA3-5A9A-467D-93E5-D2EA862DA031}" destId="{13BEE214-7493-4CC5-8F56-6A1AE61064D0}" srcOrd="0" destOrd="0" parTransId="{C20AF7DE-E396-4530-802D-8C51BE7875BC}" sibTransId="{8D0C26EB-EC03-457C-B29A-456CB45570DE}"/>
    <dgm:cxn modelId="{9D283824-6966-7E49-A7A7-FF92E459D535}" type="presOf" srcId="{F2ED6137-7F7A-495C-B360-037F9AFBE5B1}" destId="{BFE7E26A-AC45-C94D-BF9F-B9F30B95CC9D}" srcOrd="0" destOrd="0" presId="urn:microsoft.com/office/officeart/2005/8/layout/hierarchy1"/>
    <dgm:cxn modelId="{81C4E139-AB7E-F445-BD4D-2F9A1E1BA09B}" type="presOf" srcId="{13BEE214-7493-4CC5-8F56-6A1AE61064D0}" destId="{A6E71F72-C457-7944-945C-15CF5FEF3A1D}" srcOrd="0" destOrd="0" presId="urn:microsoft.com/office/officeart/2005/8/layout/hierarchy1"/>
    <dgm:cxn modelId="{6989F446-15B4-442D-BE34-75728728CB40}" srcId="{1538BFA3-5A9A-467D-93E5-D2EA862DA031}" destId="{F2ED6137-7F7A-495C-B360-037F9AFBE5B1}" srcOrd="1" destOrd="0" parTransId="{3326817B-67E6-4071-BE27-260EB3F02910}" sibTransId="{C6152D72-BC32-47FA-96C2-30CD0594EBB6}"/>
    <dgm:cxn modelId="{DA7F3590-EC58-E641-B34D-80FD73FC5B96}" type="presOf" srcId="{1538BFA3-5A9A-467D-93E5-D2EA862DA031}" destId="{6A17715A-2CC7-D44E-B87B-75AD67AF0729}" srcOrd="0" destOrd="0" presId="urn:microsoft.com/office/officeart/2005/8/layout/hierarchy1"/>
    <dgm:cxn modelId="{7ECA8640-E4AB-544E-B05A-DE4CBE2ADC6A}" type="presParOf" srcId="{6A17715A-2CC7-D44E-B87B-75AD67AF0729}" destId="{895E716F-E5AA-A14C-81A9-6B9CF7BC262E}" srcOrd="0" destOrd="0" presId="urn:microsoft.com/office/officeart/2005/8/layout/hierarchy1"/>
    <dgm:cxn modelId="{0CBBF259-C4BE-E347-8062-CE1B96CFC001}" type="presParOf" srcId="{895E716F-E5AA-A14C-81A9-6B9CF7BC262E}" destId="{F7721EEA-6A21-0741-87A3-A4BEB64CF0BE}" srcOrd="0" destOrd="0" presId="urn:microsoft.com/office/officeart/2005/8/layout/hierarchy1"/>
    <dgm:cxn modelId="{63D96445-3A01-B84B-B7B0-0FEE1A010ED2}" type="presParOf" srcId="{F7721EEA-6A21-0741-87A3-A4BEB64CF0BE}" destId="{3C686478-5F72-1047-9FDA-704DEE57867F}" srcOrd="0" destOrd="0" presId="urn:microsoft.com/office/officeart/2005/8/layout/hierarchy1"/>
    <dgm:cxn modelId="{95D8BAF3-683B-7641-9B9C-4718B6641293}" type="presParOf" srcId="{F7721EEA-6A21-0741-87A3-A4BEB64CF0BE}" destId="{A6E71F72-C457-7944-945C-15CF5FEF3A1D}" srcOrd="1" destOrd="0" presId="urn:microsoft.com/office/officeart/2005/8/layout/hierarchy1"/>
    <dgm:cxn modelId="{5E54BD65-276F-304D-A375-284B29DEB7BE}" type="presParOf" srcId="{895E716F-E5AA-A14C-81A9-6B9CF7BC262E}" destId="{DA3C7D63-157D-2643-B940-2F34162B655E}" srcOrd="1" destOrd="0" presId="urn:microsoft.com/office/officeart/2005/8/layout/hierarchy1"/>
    <dgm:cxn modelId="{F8D41CC5-E1C2-1C4A-8C1D-AE0868E10933}" type="presParOf" srcId="{6A17715A-2CC7-D44E-B87B-75AD67AF0729}" destId="{906A5163-042A-984A-9243-54075C81A8CB}" srcOrd="1" destOrd="0" presId="urn:microsoft.com/office/officeart/2005/8/layout/hierarchy1"/>
    <dgm:cxn modelId="{BB3B08DB-F011-0243-AFAE-8FE1F4B53578}" type="presParOf" srcId="{906A5163-042A-984A-9243-54075C81A8CB}" destId="{9D5494DF-931A-B749-802B-A13C64A24997}" srcOrd="0" destOrd="0" presId="urn:microsoft.com/office/officeart/2005/8/layout/hierarchy1"/>
    <dgm:cxn modelId="{007D3E02-B047-E143-B5E2-82E0D8A6278F}" type="presParOf" srcId="{9D5494DF-931A-B749-802B-A13C64A24997}" destId="{784BD1F4-9133-5043-8BDE-3A4F8C809D21}" srcOrd="0" destOrd="0" presId="urn:microsoft.com/office/officeart/2005/8/layout/hierarchy1"/>
    <dgm:cxn modelId="{A0799AAC-76FB-674C-ADE3-1267D0F28F9E}" type="presParOf" srcId="{9D5494DF-931A-B749-802B-A13C64A24997}" destId="{BFE7E26A-AC45-C94D-BF9F-B9F30B95CC9D}" srcOrd="1" destOrd="0" presId="urn:microsoft.com/office/officeart/2005/8/layout/hierarchy1"/>
    <dgm:cxn modelId="{65CF4447-098F-E341-955B-97EEA52BFABC}" type="presParOf" srcId="{906A5163-042A-984A-9243-54075C81A8CB}" destId="{E5870B07-6CC3-5B4B-BC13-C5BE7AE984D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70D709-19CC-0C4D-A42B-FF24ADC15DC7}">
      <dsp:nvSpPr>
        <dsp:cNvPr id="0" name=""/>
        <dsp:cNvSpPr/>
      </dsp:nvSpPr>
      <dsp:spPr>
        <a:xfrm>
          <a:off x="783716" y="0"/>
          <a:ext cx="5264779" cy="5264779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02BA59-3117-CD43-BB54-E5DDF909630E}">
      <dsp:nvSpPr>
        <dsp:cNvPr id="0" name=""/>
        <dsp:cNvSpPr/>
      </dsp:nvSpPr>
      <dsp:spPr>
        <a:xfrm>
          <a:off x="1283870" y="500154"/>
          <a:ext cx="2053263" cy="205326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Various trackers like DaSiamRPM and Siamese C-RPN have been proposed to overcome distractor issue in SiamRPN.</a:t>
          </a:r>
        </a:p>
      </dsp:txBody>
      <dsp:txXfrm>
        <a:off x="1384102" y="600386"/>
        <a:ext cx="1852799" cy="1852799"/>
      </dsp:txXfrm>
    </dsp:sp>
    <dsp:sp modelId="{8537F89A-E142-EB4F-8506-393454916F9D}">
      <dsp:nvSpPr>
        <dsp:cNvPr id="0" name=""/>
        <dsp:cNvSpPr/>
      </dsp:nvSpPr>
      <dsp:spPr>
        <a:xfrm>
          <a:off x="3495077" y="500154"/>
          <a:ext cx="2053263" cy="205326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All the above models had impacted performance of SiamRPN, thereby negating its performance benefit.</a:t>
          </a:r>
        </a:p>
      </dsp:txBody>
      <dsp:txXfrm>
        <a:off x="3595309" y="600386"/>
        <a:ext cx="1852799" cy="1852799"/>
      </dsp:txXfrm>
    </dsp:sp>
    <dsp:sp modelId="{FA848A70-3DF2-5540-BC35-7D8785E06CD7}">
      <dsp:nvSpPr>
        <dsp:cNvPr id="0" name=""/>
        <dsp:cNvSpPr/>
      </dsp:nvSpPr>
      <dsp:spPr>
        <a:xfrm>
          <a:off x="1283870" y="2711361"/>
          <a:ext cx="2053263" cy="205326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We have chosen mean-shift as it is not computationally expensive, thereby not affecting the performance of SiamRPN significantly.</a:t>
          </a:r>
        </a:p>
      </dsp:txBody>
      <dsp:txXfrm>
        <a:off x="1384102" y="2811593"/>
        <a:ext cx="1852799" cy="1852799"/>
      </dsp:txXfrm>
    </dsp:sp>
    <dsp:sp modelId="{A63289C7-3648-244D-A400-D89C595435E1}">
      <dsp:nvSpPr>
        <dsp:cNvPr id="0" name=""/>
        <dsp:cNvSpPr/>
      </dsp:nvSpPr>
      <dsp:spPr>
        <a:xfrm>
          <a:off x="3495077" y="2711361"/>
          <a:ext cx="2053263" cy="205326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Our plan is to avoid the distractors without having huge impact on the speed of SiamRPN.</a:t>
          </a:r>
        </a:p>
      </dsp:txBody>
      <dsp:txXfrm>
        <a:off x="3595309" y="2811593"/>
        <a:ext cx="1852799" cy="18527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F3CEDB-0328-4C48-B70A-F2CF255A8557}">
      <dsp:nvSpPr>
        <dsp:cNvPr id="0" name=""/>
        <dsp:cNvSpPr/>
      </dsp:nvSpPr>
      <dsp:spPr>
        <a:xfrm>
          <a:off x="0" y="40389"/>
          <a:ext cx="6832212" cy="254592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The base tracker we are using is SiamRPN which is trained on datasets: VID, YoutubeBB, COCO, ImageNetDet.</a:t>
          </a:r>
        </a:p>
      </dsp:txBody>
      <dsp:txXfrm>
        <a:off x="124282" y="164671"/>
        <a:ext cx="6583648" cy="2297356"/>
      </dsp:txXfrm>
    </dsp:sp>
    <dsp:sp modelId="{35821A5F-EE7D-744D-ADC8-E2507C746959}">
      <dsp:nvSpPr>
        <dsp:cNvPr id="0" name=""/>
        <dsp:cNvSpPr/>
      </dsp:nvSpPr>
      <dsp:spPr>
        <a:xfrm>
          <a:off x="0" y="2678469"/>
          <a:ext cx="6832212" cy="2545920"/>
        </a:xfrm>
        <a:prstGeom prst="roundRect">
          <a:avLst/>
        </a:prstGeom>
        <a:gradFill rotWithShape="0">
          <a:gsLst>
            <a:gs pos="0">
              <a:schemeClr val="accent2">
                <a:hueOff val="453165"/>
                <a:satOff val="-47993"/>
                <a:lumOff val="-1176"/>
                <a:alphaOff val="0"/>
                <a:tint val="96000"/>
                <a:lumMod val="104000"/>
              </a:schemeClr>
            </a:gs>
            <a:gs pos="100000">
              <a:schemeClr val="accent2">
                <a:hueOff val="453165"/>
                <a:satOff val="-47993"/>
                <a:lumOff val="-1176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After the implementation of proposed algorithm, we will evaluate our model on datasets VOT-17 and VOT-18.</a:t>
          </a:r>
        </a:p>
      </dsp:txBody>
      <dsp:txXfrm>
        <a:off x="124282" y="2802751"/>
        <a:ext cx="6583648" cy="229735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686478-5F72-1047-9FDA-704DEE57867F}">
      <dsp:nvSpPr>
        <dsp:cNvPr id="0" name=""/>
        <dsp:cNvSpPr/>
      </dsp:nvSpPr>
      <dsp:spPr>
        <a:xfrm>
          <a:off x="1097" y="401103"/>
          <a:ext cx="3850804" cy="24452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E71F72-C457-7944-945C-15CF5FEF3A1D}">
      <dsp:nvSpPr>
        <dsp:cNvPr id="0" name=""/>
        <dsp:cNvSpPr/>
      </dsp:nvSpPr>
      <dsp:spPr>
        <a:xfrm>
          <a:off x="428964" y="807577"/>
          <a:ext cx="3850804" cy="24452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Instead of applying mean shift, we plan to apply feature space engineering on the model.</a:t>
          </a:r>
        </a:p>
      </dsp:txBody>
      <dsp:txXfrm>
        <a:off x="500583" y="879196"/>
        <a:ext cx="3707566" cy="2302022"/>
      </dsp:txXfrm>
    </dsp:sp>
    <dsp:sp modelId="{784BD1F4-9133-5043-8BDE-3A4F8C809D21}">
      <dsp:nvSpPr>
        <dsp:cNvPr id="0" name=""/>
        <dsp:cNvSpPr/>
      </dsp:nvSpPr>
      <dsp:spPr>
        <a:xfrm>
          <a:off x="4707635" y="401103"/>
          <a:ext cx="3850804" cy="24452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E7E26A-AC45-C94D-BF9F-B9F30B95CC9D}">
      <dsp:nvSpPr>
        <dsp:cNvPr id="0" name=""/>
        <dsp:cNvSpPr/>
      </dsp:nvSpPr>
      <dsp:spPr>
        <a:xfrm>
          <a:off x="5135502" y="807577"/>
          <a:ext cx="3850804" cy="244526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Involves reducing the dominance of second most dominated object in every frame.</a:t>
          </a:r>
        </a:p>
      </dsp:txBody>
      <dsp:txXfrm>
        <a:off x="5207121" y="879196"/>
        <a:ext cx="3707566" cy="23020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media1.mp4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2.mov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o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ABABA7-0420-4200-9B65-1C1967CE9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317EBE3-FF86-4DA1-BC9A-331F7F2144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A03E380-9CD1-4ABA-A763-9F9D252B8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6009967" y="0"/>
            <a:ext cx="6176982" cy="6853245"/>
            <a:chOff x="2487613" y="285750"/>
            <a:chExt cx="2428876" cy="5654676"/>
          </a:xfrm>
          <a:solidFill>
            <a:schemeClr val="bg2">
              <a:lumMod val="90000"/>
            </a:schemeClr>
          </a:solidFill>
        </p:grpSpPr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66E01B84-4C2B-4DE5-90C8-9C4001A75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64CE5A7A-D5C5-4FE5-860C-0B5748FDE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016A7D2A-6EEA-47B8-A763-7D82E41B3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E758F6E7-6DEC-48D0-ACB1-E5E26B13E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B56657FF-C027-42E7-859B-902929B6FA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79047F2A-5978-46C6-B3A2-54AAC2136B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F3BE8FD1-0A72-4640-AC7A-2E057273F8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752FC782-A372-4D11-B20D-958955E56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AA00B2F1-BEE2-444A-8249-C8E3212CA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4" y="468286"/>
              <a:ext cx="1768475" cy="4262464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E7F5747E-514B-4CF7-B6B0-DAD7149097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931614BB-1593-40ED-8113-2BD11870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2691871F-F15C-4E19-BC9C-78E5748D7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04103" y="1318591"/>
            <a:ext cx="5800929" cy="4220820"/>
          </a:xfrm>
        </p:spPr>
        <p:txBody>
          <a:bodyPr anchor="ctr">
            <a:normAutofit/>
          </a:bodyPr>
          <a:lstStyle/>
          <a:p>
            <a:pPr algn="r"/>
            <a:r>
              <a:rPr lang="en-US" sz="6600" dirty="0">
                <a:solidFill>
                  <a:schemeClr val="tx2">
                    <a:lumMod val="75000"/>
                  </a:schemeClr>
                </a:solidFill>
              </a:rPr>
              <a:t>Less Distracted Siam-RPN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55048" y="1871831"/>
            <a:ext cx="3084569" cy="3199806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tx2">
                    <a:lumMod val="75000"/>
                  </a:schemeClr>
                </a:solidFill>
              </a:rPr>
              <a:t>Mudit Garg</a:t>
            </a:r>
          </a:p>
          <a:p>
            <a:r>
              <a:rPr lang="en-US">
                <a:solidFill>
                  <a:schemeClr val="tx2">
                    <a:lumMod val="75000"/>
                  </a:schemeClr>
                </a:solidFill>
              </a:rPr>
              <a:t>Vijay Vamsi Nadella</a:t>
            </a:r>
          </a:p>
          <a:p>
            <a:r>
              <a:rPr lang="en-US">
                <a:solidFill>
                  <a:schemeClr val="tx2">
                    <a:lumMod val="75000"/>
                  </a:schemeClr>
                </a:solidFill>
              </a:rPr>
              <a:t>Arun </a:t>
            </a:r>
            <a:r>
              <a:rPr lang="en-US" err="1">
                <a:solidFill>
                  <a:schemeClr val="tx2">
                    <a:lumMod val="75000"/>
                  </a:schemeClr>
                </a:solidFill>
              </a:rPr>
              <a:t>Teja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err="1">
                <a:solidFill>
                  <a:schemeClr val="tx2">
                    <a:lumMod val="75000"/>
                  </a:schemeClr>
                </a:solidFill>
              </a:rPr>
              <a:t>Muluka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 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4D43EC1-35FA-4FC3-8526-F655CEB09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7196" y="1871831"/>
            <a:ext cx="0" cy="3200400"/>
          </a:xfrm>
          <a:prstGeom prst="line">
            <a:avLst/>
          </a:prstGeom>
          <a:ln w="15875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2625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" advTm="5952"/>
    </mc:Choice>
    <mc:Fallback>
      <p:transition advTm="5952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56494-799D-4A0D-BB5E-73BBC3C2D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 and Proposal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C5543-83D2-4CAE-962C-23FC58C89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Problem Statement: Siam-RPN gets distracted when similar objects are present in the frame and the object to be tracked has gone close the distractor.</a:t>
            </a:r>
          </a:p>
          <a:p>
            <a:r>
              <a:rPr lang="en-US" dirty="0"/>
              <a:t>Solution: We applied mean-shift algorithm and plan to use feature space engineering to extend Siamese-RPN in order to help the tracker get less distracted comparatively.</a:t>
            </a:r>
          </a:p>
          <a:p>
            <a:r>
              <a:rPr lang="en-US" dirty="0"/>
              <a:t>Why this method? :</a:t>
            </a:r>
          </a:p>
          <a:p>
            <a:pPr lvl="1"/>
            <a:r>
              <a:rPr lang="en-US" dirty="0"/>
              <a:t>Mean-shift always finds a local mode in every frame, thus, finding the dominant object.</a:t>
            </a:r>
            <a:endParaRPr lang="en-US" dirty="0">
              <a:ea typeface="+mn-lt"/>
              <a:cs typeface="+mn-lt"/>
            </a:endParaRPr>
          </a:p>
          <a:p>
            <a:r>
              <a:rPr lang="en-US" dirty="0"/>
              <a:t>Architecture:</a:t>
            </a:r>
          </a:p>
          <a:p>
            <a:pPr lvl="1"/>
            <a:r>
              <a:rPr lang="en-US" dirty="0"/>
              <a:t>Mean-shift algorithm is applied on the feature map generated by the regression branch of Siam-RPN.</a:t>
            </a:r>
          </a:p>
        </p:txBody>
      </p:sp>
    </p:spTree>
    <p:extLst>
      <p:ext uri="{BB962C8B-B14F-4D97-AF65-F5344CB8AC3E}">
        <p14:creationId xmlns:p14="http://schemas.microsoft.com/office/powerpoint/2010/main" val="3430121089"/>
      </p:ext>
    </p:extLst>
  </p:cSld>
  <p:clrMapOvr>
    <a:masterClrMapping/>
  </p:clrMapOvr>
  <p:transition advTm="46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065F8A9-9499-4A44-BDAD-F706130FD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8132C2D-AFE4-478D-A86B-81059C205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05BFD52-DD96-4666-8D77-C636870FD0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292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207AF9-F499-401D-A802-3A25C9D2A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2813" y="3101093"/>
            <a:ext cx="2454052" cy="3029344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Discussion &amp; Related Work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941746C-2C12-4564-8342-A3055D836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8132921" y="3187343"/>
            <a:ext cx="1105119" cy="506624"/>
          </a:xfrm>
          <a:custGeom>
            <a:avLst/>
            <a:gdLst>
              <a:gd name="connsiteX0" fmla="*/ 0 w 1105119"/>
              <a:gd name="connsiteY0" fmla="*/ 506624 h 506624"/>
              <a:gd name="connsiteX1" fmla="*/ 759132 w 1105119"/>
              <a:gd name="connsiteY1" fmla="*/ 505572 h 506624"/>
              <a:gd name="connsiteX2" fmla="*/ 849827 w 1105119"/>
              <a:gd name="connsiteY2" fmla="*/ 505572 h 506624"/>
              <a:gd name="connsiteX3" fmla="*/ 864083 w 1105119"/>
              <a:gd name="connsiteY3" fmla="*/ 500804 h 506624"/>
              <a:gd name="connsiteX4" fmla="*/ 869065 w 1105119"/>
              <a:gd name="connsiteY4" fmla="*/ 496035 h 506624"/>
              <a:gd name="connsiteX5" fmla="*/ 1098034 w 1105119"/>
              <a:gd name="connsiteY5" fmla="*/ 267092 h 506624"/>
              <a:gd name="connsiteX6" fmla="*/ 1098034 w 1105119"/>
              <a:gd name="connsiteY6" fmla="*/ 238480 h 506624"/>
              <a:gd name="connsiteX7" fmla="*/ 869065 w 1105119"/>
              <a:gd name="connsiteY7" fmla="*/ 9537 h 506624"/>
              <a:gd name="connsiteX8" fmla="*/ 864083 w 1105119"/>
              <a:gd name="connsiteY8" fmla="*/ 4769 h 506624"/>
              <a:gd name="connsiteX9" fmla="*/ 849827 w 1105119"/>
              <a:gd name="connsiteY9" fmla="*/ 0 h 506624"/>
              <a:gd name="connsiteX10" fmla="*/ 759132 w 1105119"/>
              <a:gd name="connsiteY10" fmla="*/ 0 h 506624"/>
              <a:gd name="connsiteX11" fmla="*/ 0 w 1105119"/>
              <a:gd name="connsiteY11" fmla="*/ 2157 h 506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05119" h="506624">
                <a:moveTo>
                  <a:pt x="0" y="506624"/>
                </a:moveTo>
                <a:lnTo>
                  <a:pt x="759132" y="505572"/>
                </a:lnTo>
                <a:lnTo>
                  <a:pt x="849827" y="505572"/>
                </a:lnTo>
                <a:cubicBezTo>
                  <a:pt x="854636" y="505572"/>
                  <a:pt x="859446" y="500804"/>
                  <a:pt x="864083" y="500804"/>
                </a:cubicBezTo>
                <a:cubicBezTo>
                  <a:pt x="864083" y="496035"/>
                  <a:pt x="869065" y="496035"/>
                  <a:pt x="869065" y="496035"/>
                </a:cubicBezTo>
                <a:lnTo>
                  <a:pt x="1098034" y="267092"/>
                </a:lnTo>
                <a:cubicBezTo>
                  <a:pt x="1107481" y="257555"/>
                  <a:pt x="1107481" y="248018"/>
                  <a:pt x="1098034" y="238480"/>
                </a:cubicBezTo>
                <a:lnTo>
                  <a:pt x="869065" y="9537"/>
                </a:lnTo>
                <a:cubicBezTo>
                  <a:pt x="867519" y="7914"/>
                  <a:pt x="865629" y="6392"/>
                  <a:pt x="864083" y="4769"/>
                </a:cubicBezTo>
                <a:cubicBezTo>
                  <a:pt x="859446" y="0"/>
                  <a:pt x="854636" y="0"/>
                  <a:pt x="849827" y="0"/>
                </a:cubicBezTo>
                <a:lnTo>
                  <a:pt x="759132" y="0"/>
                </a:lnTo>
                <a:lnTo>
                  <a:pt x="0" y="215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4B3315D-6EDC-4619-A751-A0A2B8AD4A9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4308107"/>
              </p:ext>
            </p:extLst>
          </p:nvPr>
        </p:nvGraphicFramePr>
        <p:xfrm>
          <a:off x="616444" y="641551"/>
          <a:ext cx="6832212" cy="52647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579837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 advTm="31190"/>
    </mc:Choice>
    <mc:Fallback xmlns="">
      <p:transition advTm="3119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3D9AEEE-1CCD-43C0-BA3E-16D60A6E2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059079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4E47D1-EE90-498B-AA55-E82CF0B06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893" y="3101093"/>
            <a:ext cx="2454052" cy="3029344"/>
          </a:xfrm>
        </p:spPr>
        <p:txBody>
          <a:bodyPr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Details: Tracker &amp; Datasets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0F880A6-33D3-4EEC-A780-B73559B9F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159" y="3179901"/>
            <a:ext cx="1098194" cy="514066"/>
          </a:xfrm>
          <a:custGeom>
            <a:avLst/>
            <a:gdLst>
              <a:gd name="connsiteX0" fmla="*/ 10000 w 10044"/>
              <a:gd name="connsiteY0" fmla="*/ 4701 h 9966"/>
              <a:gd name="connsiteX1" fmla="*/ 8559 w 10044"/>
              <a:gd name="connsiteY1" fmla="*/ 188 h 9966"/>
              <a:gd name="connsiteX2" fmla="*/ 8527 w 10044"/>
              <a:gd name="connsiteY2" fmla="*/ 94 h 9966"/>
              <a:gd name="connsiteX3" fmla="*/ 8438 w 10044"/>
              <a:gd name="connsiteY3" fmla="*/ 0 h 9966"/>
              <a:gd name="connsiteX4" fmla="*/ 7867 w 10044"/>
              <a:gd name="connsiteY4" fmla="*/ 0 h 9966"/>
              <a:gd name="connsiteX5" fmla="*/ 0 w 10044"/>
              <a:gd name="connsiteY5" fmla="*/ 70 h 9966"/>
              <a:gd name="connsiteX6" fmla="*/ 3132 w 10044"/>
              <a:gd name="connsiteY6" fmla="*/ 9763 h 9966"/>
              <a:gd name="connsiteX7" fmla="*/ 7867 w 10044"/>
              <a:gd name="connsiteY7" fmla="*/ 9966 h 9966"/>
              <a:gd name="connsiteX8" fmla="*/ 8438 w 10044"/>
              <a:gd name="connsiteY8" fmla="*/ 9966 h 9966"/>
              <a:gd name="connsiteX9" fmla="*/ 8527 w 10044"/>
              <a:gd name="connsiteY9" fmla="*/ 9872 h 9966"/>
              <a:gd name="connsiteX10" fmla="*/ 8559 w 10044"/>
              <a:gd name="connsiteY10" fmla="*/ 9778 h 9966"/>
              <a:gd name="connsiteX11" fmla="*/ 10000 w 10044"/>
              <a:gd name="connsiteY11" fmla="*/ 5265 h 9966"/>
              <a:gd name="connsiteX12" fmla="*/ 10000 w 10044"/>
              <a:gd name="connsiteY12" fmla="*/ 4701 h 9966"/>
              <a:gd name="connsiteX0" fmla="*/ 6839 w 6883"/>
              <a:gd name="connsiteY0" fmla="*/ 4885 h 10168"/>
              <a:gd name="connsiteX1" fmla="*/ 5405 w 6883"/>
              <a:gd name="connsiteY1" fmla="*/ 357 h 10168"/>
              <a:gd name="connsiteX2" fmla="*/ 5373 w 6883"/>
              <a:gd name="connsiteY2" fmla="*/ 262 h 10168"/>
              <a:gd name="connsiteX3" fmla="*/ 5284 w 6883"/>
              <a:gd name="connsiteY3" fmla="*/ 168 h 10168"/>
              <a:gd name="connsiteX4" fmla="*/ 4716 w 6883"/>
              <a:gd name="connsiteY4" fmla="*/ 168 h 10168"/>
              <a:gd name="connsiteX5" fmla="*/ 50 w 6883"/>
              <a:gd name="connsiteY5" fmla="*/ 0 h 10168"/>
              <a:gd name="connsiteX6" fmla="*/ 1 w 6883"/>
              <a:gd name="connsiteY6" fmla="*/ 9964 h 10168"/>
              <a:gd name="connsiteX7" fmla="*/ 4716 w 6883"/>
              <a:gd name="connsiteY7" fmla="*/ 10168 h 10168"/>
              <a:gd name="connsiteX8" fmla="*/ 5284 w 6883"/>
              <a:gd name="connsiteY8" fmla="*/ 10168 h 10168"/>
              <a:gd name="connsiteX9" fmla="*/ 5373 w 6883"/>
              <a:gd name="connsiteY9" fmla="*/ 10074 h 10168"/>
              <a:gd name="connsiteX10" fmla="*/ 5405 w 6883"/>
              <a:gd name="connsiteY10" fmla="*/ 9979 h 10168"/>
              <a:gd name="connsiteX11" fmla="*/ 6839 w 6883"/>
              <a:gd name="connsiteY11" fmla="*/ 5451 h 10168"/>
              <a:gd name="connsiteX12" fmla="*/ 6839 w 6883"/>
              <a:gd name="connsiteY12" fmla="*/ 4885 h 10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83" h="10168">
                <a:moveTo>
                  <a:pt x="6839" y="4885"/>
                </a:moveTo>
                <a:lnTo>
                  <a:pt x="5405" y="357"/>
                </a:lnTo>
                <a:cubicBezTo>
                  <a:pt x="5395" y="325"/>
                  <a:pt x="5383" y="294"/>
                  <a:pt x="5373" y="262"/>
                </a:cubicBezTo>
                <a:cubicBezTo>
                  <a:pt x="5344" y="168"/>
                  <a:pt x="5314" y="168"/>
                  <a:pt x="5284" y="168"/>
                </a:cubicBezTo>
                <a:lnTo>
                  <a:pt x="4716" y="168"/>
                </a:lnTo>
                <a:lnTo>
                  <a:pt x="50" y="0"/>
                </a:lnTo>
                <a:cubicBezTo>
                  <a:pt x="59" y="3322"/>
                  <a:pt x="-8" y="6643"/>
                  <a:pt x="1" y="9964"/>
                </a:cubicBezTo>
                <a:lnTo>
                  <a:pt x="4716" y="10168"/>
                </a:lnTo>
                <a:lnTo>
                  <a:pt x="5284" y="10168"/>
                </a:lnTo>
                <a:cubicBezTo>
                  <a:pt x="5314" y="10168"/>
                  <a:pt x="5344" y="10074"/>
                  <a:pt x="5373" y="10074"/>
                </a:cubicBezTo>
                <a:cubicBezTo>
                  <a:pt x="5373" y="9979"/>
                  <a:pt x="5405" y="9979"/>
                  <a:pt x="5405" y="9979"/>
                </a:cubicBezTo>
                <a:lnTo>
                  <a:pt x="6839" y="5451"/>
                </a:lnTo>
                <a:cubicBezTo>
                  <a:pt x="6898" y="5262"/>
                  <a:pt x="6898" y="5074"/>
                  <a:pt x="6839" y="488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C6246ED-0535-4496-A8F6-1E80CC4EB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736" y="0"/>
            <a:ext cx="739626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85DE733-3C3B-4B39-A240-774E025D5F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1051110"/>
              </p:ext>
            </p:extLst>
          </p:nvPr>
        </p:nvGraphicFramePr>
        <p:xfrm>
          <a:off x="4713144" y="641551"/>
          <a:ext cx="6832212" cy="52647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1845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roup 149">
            <a:extLst>
              <a:ext uri="{FF2B5EF4-FFF2-40B4-BE49-F238E27FC236}">
                <a16:creationId xmlns:a16="http://schemas.microsoft.com/office/drawing/2014/main" id="{EB9B5B69-A297-4D2F-8B89-529DA8A27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51" name="Freeform 11">
              <a:extLst>
                <a:ext uri="{FF2B5EF4-FFF2-40B4-BE49-F238E27FC236}">
                  <a16:creationId xmlns:a16="http://schemas.microsoft.com/office/drawing/2014/main" id="{3E39D215-BF38-4094-82D7-61DED1145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2" name="Freeform 12">
              <a:extLst>
                <a:ext uri="{FF2B5EF4-FFF2-40B4-BE49-F238E27FC236}">
                  <a16:creationId xmlns:a16="http://schemas.microsoft.com/office/drawing/2014/main" id="{7412700A-91C4-4126-8F17-3B9449DBB3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3" name="Freeform 13">
              <a:extLst>
                <a:ext uri="{FF2B5EF4-FFF2-40B4-BE49-F238E27FC236}">
                  <a16:creationId xmlns:a16="http://schemas.microsoft.com/office/drawing/2014/main" id="{DF985802-25A8-4B99-89F0-2A42EC325F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4" name="Freeform 14">
              <a:extLst>
                <a:ext uri="{FF2B5EF4-FFF2-40B4-BE49-F238E27FC236}">
                  <a16:creationId xmlns:a16="http://schemas.microsoft.com/office/drawing/2014/main" id="{F54C35AF-DB92-4205-A779-2A385B714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5" name="Freeform 15">
              <a:extLst>
                <a:ext uri="{FF2B5EF4-FFF2-40B4-BE49-F238E27FC236}">
                  <a16:creationId xmlns:a16="http://schemas.microsoft.com/office/drawing/2014/main" id="{9F845211-1F53-4E0A-891E-B78A206F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6" name="Freeform 16">
              <a:extLst>
                <a:ext uri="{FF2B5EF4-FFF2-40B4-BE49-F238E27FC236}">
                  <a16:creationId xmlns:a16="http://schemas.microsoft.com/office/drawing/2014/main" id="{9149C7DD-9998-4805-BFC8-CEF5F5DF31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7" name="Freeform 17">
              <a:extLst>
                <a:ext uri="{FF2B5EF4-FFF2-40B4-BE49-F238E27FC236}">
                  <a16:creationId xmlns:a16="http://schemas.microsoft.com/office/drawing/2014/main" id="{47C8036D-3ECA-43DA-BAF5-3C65CF4112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8" name="Freeform 18">
              <a:extLst>
                <a:ext uri="{FF2B5EF4-FFF2-40B4-BE49-F238E27FC236}">
                  <a16:creationId xmlns:a16="http://schemas.microsoft.com/office/drawing/2014/main" id="{29C15912-CDE8-4DF3-9324-273FB4C86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59" name="Freeform 19">
              <a:extLst>
                <a:ext uri="{FF2B5EF4-FFF2-40B4-BE49-F238E27FC236}">
                  <a16:creationId xmlns:a16="http://schemas.microsoft.com/office/drawing/2014/main" id="{37C68D51-B7DA-4572-AB7E-708540B3C6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0" name="Freeform 20">
              <a:extLst>
                <a:ext uri="{FF2B5EF4-FFF2-40B4-BE49-F238E27FC236}">
                  <a16:creationId xmlns:a16="http://schemas.microsoft.com/office/drawing/2014/main" id="{1AF802CB-4E9E-4895-9363-C11991490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1" name="Freeform 21">
              <a:extLst>
                <a:ext uri="{FF2B5EF4-FFF2-40B4-BE49-F238E27FC236}">
                  <a16:creationId xmlns:a16="http://schemas.microsoft.com/office/drawing/2014/main" id="{615760E5-5F27-4735-B01C-78E05F3FB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62" name="Freeform 22">
              <a:extLst>
                <a:ext uri="{FF2B5EF4-FFF2-40B4-BE49-F238E27FC236}">
                  <a16:creationId xmlns:a16="http://schemas.microsoft.com/office/drawing/2014/main" id="{DB9C6516-B2DB-432F-BD3A-A1792BD46F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BC9C8D0D-644B-4B97-B83C-CC8E64361D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165" name="Freeform 27">
              <a:extLst>
                <a:ext uri="{FF2B5EF4-FFF2-40B4-BE49-F238E27FC236}">
                  <a16:creationId xmlns:a16="http://schemas.microsoft.com/office/drawing/2014/main" id="{F8BE1EA6-80CF-446B-A4FE-3F935A51C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6" name="Freeform 28">
              <a:extLst>
                <a:ext uri="{FF2B5EF4-FFF2-40B4-BE49-F238E27FC236}">
                  <a16:creationId xmlns:a16="http://schemas.microsoft.com/office/drawing/2014/main" id="{10E39808-F4F7-43DE-AB53-82B7B55EA4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7" name="Freeform 29">
              <a:extLst>
                <a:ext uri="{FF2B5EF4-FFF2-40B4-BE49-F238E27FC236}">
                  <a16:creationId xmlns:a16="http://schemas.microsoft.com/office/drawing/2014/main" id="{6ED5109A-600A-4C23-9BB3-C4C19C2D9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8" name="Freeform 30">
              <a:extLst>
                <a:ext uri="{FF2B5EF4-FFF2-40B4-BE49-F238E27FC236}">
                  <a16:creationId xmlns:a16="http://schemas.microsoft.com/office/drawing/2014/main" id="{D76FF73F-8CA3-42B0-A680-353805CD2A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9" name="Freeform 31">
              <a:extLst>
                <a:ext uri="{FF2B5EF4-FFF2-40B4-BE49-F238E27FC236}">
                  <a16:creationId xmlns:a16="http://schemas.microsoft.com/office/drawing/2014/main" id="{B26A6949-3BEB-422A-854C-D4E26E4CF1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0" name="Freeform 32">
              <a:extLst>
                <a:ext uri="{FF2B5EF4-FFF2-40B4-BE49-F238E27FC236}">
                  <a16:creationId xmlns:a16="http://schemas.microsoft.com/office/drawing/2014/main" id="{FE07AD25-30AF-40CD-B901-DF1EDBD68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1" name="Freeform 33">
              <a:extLst>
                <a:ext uri="{FF2B5EF4-FFF2-40B4-BE49-F238E27FC236}">
                  <a16:creationId xmlns:a16="http://schemas.microsoft.com/office/drawing/2014/main" id="{5AA460AF-7760-4F15-881A-6F0BFDBCD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2" name="Freeform 34">
              <a:extLst>
                <a:ext uri="{FF2B5EF4-FFF2-40B4-BE49-F238E27FC236}">
                  <a16:creationId xmlns:a16="http://schemas.microsoft.com/office/drawing/2014/main" id="{EE53C70E-5D92-4C42-A34F-9F7D16006B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3" name="Freeform 35">
              <a:extLst>
                <a:ext uri="{FF2B5EF4-FFF2-40B4-BE49-F238E27FC236}">
                  <a16:creationId xmlns:a16="http://schemas.microsoft.com/office/drawing/2014/main" id="{C27614EE-0086-4D34-99BD-52F03708D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4" name="Freeform 36">
              <a:extLst>
                <a:ext uri="{FF2B5EF4-FFF2-40B4-BE49-F238E27FC236}">
                  <a16:creationId xmlns:a16="http://schemas.microsoft.com/office/drawing/2014/main" id="{326919B9-3ED4-4744-A713-326B3BAF62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5" name="Freeform 37">
              <a:extLst>
                <a:ext uri="{FF2B5EF4-FFF2-40B4-BE49-F238E27FC236}">
                  <a16:creationId xmlns:a16="http://schemas.microsoft.com/office/drawing/2014/main" id="{898BDBF5-8AA3-49CD-999A-ABA1F7AE3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6" name="Freeform 38">
              <a:extLst>
                <a:ext uri="{FF2B5EF4-FFF2-40B4-BE49-F238E27FC236}">
                  <a16:creationId xmlns:a16="http://schemas.microsoft.com/office/drawing/2014/main" id="{AF8ED3E0-CBE7-48C4-8F9E-FF98079CDB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178" name="Rectangle 177">
            <a:extLst>
              <a:ext uri="{FF2B5EF4-FFF2-40B4-BE49-F238E27FC236}">
                <a16:creationId xmlns:a16="http://schemas.microsoft.com/office/drawing/2014/main" id="{A84F153B-2093-4171-BD2D-1631695C9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0" name="Freeform 6">
            <a:extLst>
              <a:ext uri="{FF2B5EF4-FFF2-40B4-BE49-F238E27FC236}">
                <a16:creationId xmlns:a16="http://schemas.microsoft.com/office/drawing/2014/main" id="{DB5BC99D-7BEA-4F13-B82B-A956E2D097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 useBgFill="1">
        <p:nvSpPr>
          <p:cNvPr id="182" name="Rectangle 181">
            <a:extLst>
              <a:ext uri="{FF2B5EF4-FFF2-40B4-BE49-F238E27FC236}">
                <a16:creationId xmlns:a16="http://schemas.microsoft.com/office/drawing/2014/main" id="{818F2374-3748-4C79-88A1-6C18A6417D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4" name="Group 183">
            <a:extLst>
              <a:ext uri="{FF2B5EF4-FFF2-40B4-BE49-F238E27FC236}">
                <a16:creationId xmlns:a16="http://schemas.microsoft.com/office/drawing/2014/main" id="{920E5001-0309-4FB1-8691-EF57C3C3C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BDF95FB9-C251-4D29-BBE2-714AD29C4F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95D1A94D-2841-4A75-9906-6A1C98C99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BFA6B578-B0A9-49F5-B6D8-6734E0FC4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42DBF6C1-9F9B-4D17-8E11-5D32E6F3A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20E36A36-EA76-4391-BBCA-32A4C6E38D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62A93E4D-AC37-4E0F-9489-07877083FA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F4A959CB-A689-4DAF-BDBC-E1AE998361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EF043801-E597-420D-BE4D-A87BE0E82B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37BC1C18-9801-45F3-852F-71215489B6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3C3C206E-1BCA-4964-AA53-93B0A4F236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95CF0A33-36A2-4952-8CBB-8D167E5303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E9E531A-DFEE-4557-B69B-FECEA8403E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22F2BD1-3ED5-4E17-8391-E7DEAA6A9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213" y="3767328"/>
            <a:ext cx="8915399" cy="192463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Preliminary Results</a:t>
            </a:r>
            <a:endParaRPr lang="en-US" sz="5400" dirty="0"/>
          </a:p>
        </p:txBody>
      </p:sp>
      <p:grpSp>
        <p:nvGrpSpPr>
          <p:cNvPr id="198" name="Group 197">
            <a:extLst>
              <a:ext uri="{FF2B5EF4-FFF2-40B4-BE49-F238E27FC236}">
                <a16:creationId xmlns:a16="http://schemas.microsoft.com/office/drawing/2014/main" id="{A4EBA3BA-A453-48A2-98AB-DF33F9FF69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199" name="Freeform 27">
              <a:extLst>
                <a:ext uri="{FF2B5EF4-FFF2-40B4-BE49-F238E27FC236}">
                  <a16:creationId xmlns:a16="http://schemas.microsoft.com/office/drawing/2014/main" id="{931D9F45-F120-4EB4-8DF3-85CC5DAA5B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0" name="Freeform 28">
              <a:extLst>
                <a:ext uri="{FF2B5EF4-FFF2-40B4-BE49-F238E27FC236}">
                  <a16:creationId xmlns:a16="http://schemas.microsoft.com/office/drawing/2014/main" id="{74DCE197-0775-4E72-BE5F-024C4CD270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1" name="Freeform 29">
              <a:extLst>
                <a:ext uri="{FF2B5EF4-FFF2-40B4-BE49-F238E27FC236}">
                  <a16:creationId xmlns:a16="http://schemas.microsoft.com/office/drawing/2014/main" id="{F10B1797-D51C-445E-A976-0EED5B0E4D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2" name="Freeform 30">
              <a:extLst>
                <a:ext uri="{FF2B5EF4-FFF2-40B4-BE49-F238E27FC236}">
                  <a16:creationId xmlns:a16="http://schemas.microsoft.com/office/drawing/2014/main" id="{C6BECD9F-EFAC-446D-BDED-4203FB6AE2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3" name="Freeform 31">
              <a:extLst>
                <a:ext uri="{FF2B5EF4-FFF2-40B4-BE49-F238E27FC236}">
                  <a16:creationId xmlns:a16="http://schemas.microsoft.com/office/drawing/2014/main" id="{49697FAD-D6FB-47D9-ACB3-52E12ABA7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4" name="Freeform 32">
              <a:extLst>
                <a:ext uri="{FF2B5EF4-FFF2-40B4-BE49-F238E27FC236}">
                  <a16:creationId xmlns:a16="http://schemas.microsoft.com/office/drawing/2014/main" id="{F832FED6-5104-42C3-8ED2-D4D98947D5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5" name="Freeform 33">
              <a:extLst>
                <a:ext uri="{FF2B5EF4-FFF2-40B4-BE49-F238E27FC236}">
                  <a16:creationId xmlns:a16="http://schemas.microsoft.com/office/drawing/2014/main" id="{A8E7BBC4-CDB9-4075-B3E9-F4D2906557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6" name="Freeform 34">
              <a:extLst>
                <a:ext uri="{FF2B5EF4-FFF2-40B4-BE49-F238E27FC236}">
                  <a16:creationId xmlns:a16="http://schemas.microsoft.com/office/drawing/2014/main" id="{C04CF24C-4C37-4227-8176-45E814CF7F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7" name="Freeform 35">
              <a:extLst>
                <a:ext uri="{FF2B5EF4-FFF2-40B4-BE49-F238E27FC236}">
                  <a16:creationId xmlns:a16="http://schemas.microsoft.com/office/drawing/2014/main" id="{428A7905-4F2E-414E-823A-95D47DA82C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8" name="Freeform 36">
              <a:extLst>
                <a:ext uri="{FF2B5EF4-FFF2-40B4-BE49-F238E27FC236}">
                  <a16:creationId xmlns:a16="http://schemas.microsoft.com/office/drawing/2014/main" id="{BCEA7074-F816-4D2F-8787-0F09A99BF2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9" name="Freeform 37">
              <a:extLst>
                <a:ext uri="{FF2B5EF4-FFF2-40B4-BE49-F238E27FC236}">
                  <a16:creationId xmlns:a16="http://schemas.microsoft.com/office/drawing/2014/main" id="{FC896ECA-F8DD-4599-8597-68FE05089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0" name="Freeform 38">
              <a:extLst>
                <a:ext uri="{FF2B5EF4-FFF2-40B4-BE49-F238E27FC236}">
                  <a16:creationId xmlns:a16="http://schemas.microsoft.com/office/drawing/2014/main" id="{FFF3F729-4DBB-4646-B708-D731E63B64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212" name="Rectangle 211">
            <a:extLst>
              <a:ext uri="{FF2B5EF4-FFF2-40B4-BE49-F238E27FC236}">
                <a16:creationId xmlns:a16="http://schemas.microsoft.com/office/drawing/2014/main" id="{696D3F72-8C35-4823-B4C2-EA22DEB78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5" name="pysot-original (online-video-cutter.com).mp4" descr="pysot-original (online-video-cutter.com).mp4">
            <a:hlinkClick r:id="" action="ppaction://media"/>
            <a:extLst>
              <a:ext uri="{FF2B5EF4-FFF2-40B4-BE49-F238E27FC236}">
                <a16:creationId xmlns:a16="http://schemas.microsoft.com/office/drawing/2014/main" id="{5FE67B03-61E0-1449-A222-7B5FBD1E99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87388" y="748925"/>
            <a:ext cx="5373928" cy="3358705"/>
          </a:xfrm>
          <a:prstGeom prst="rect">
            <a:avLst/>
          </a:prstGeom>
        </p:spPr>
      </p:pic>
      <p:pic>
        <p:nvPicPr>
          <p:cNvPr id="6" name="ms-siam.mov" descr="ms-siam.mov">
            <a:hlinkClick r:id="" action="ppaction://media"/>
            <a:extLst>
              <a:ext uri="{FF2B5EF4-FFF2-40B4-BE49-F238E27FC236}">
                <a16:creationId xmlns:a16="http://schemas.microsoft.com/office/drawing/2014/main" id="{D1E880B4-8297-D345-B8D7-A4DDD7BCE6F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478587" y="805757"/>
            <a:ext cx="5620209" cy="3301873"/>
          </a:xfrm>
          <a:prstGeom prst="rect">
            <a:avLst/>
          </a:prstGeom>
        </p:spPr>
      </p:pic>
      <p:sp>
        <p:nvSpPr>
          <p:cNvPr id="214" name="Freeform 33">
            <a:extLst>
              <a:ext uri="{FF2B5EF4-FFF2-40B4-BE49-F238E27FC236}">
                <a16:creationId xmlns:a16="http://schemas.microsoft.com/office/drawing/2014/main" id="{BA7E4741-64AE-4E47-91DE-32CFD0FFE3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588986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CB3622-6459-EC47-A0BB-26C89C3CA964}"/>
              </a:ext>
            </a:extLst>
          </p:cNvPr>
          <p:cNvSpPr txBox="1"/>
          <p:nvPr/>
        </p:nvSpPr>
        <p:spPr>
          <a:xfrm>
            <a:off x="1178738" y="228600"/>
            <a:ext cx="47648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/>
              <a:t>Siam-RPN Sample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D5176B-81F6-BE45-B170-95B31E431A30}"/>
              </a:ext>
            </a:extLst>
          </p:cNvPr>
          <p:cNvSpPr txBox="1"/>
          <p:nvPr/>
        </p:nvSpPr>
        <p:spPr>
          <a:xfrm>
            <a:off x="7172325" y="228600"/>
            <a:ext cx="35575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/>
              <a:t>SiamRPN with Mean-Shift</a:t>
            </a:r>
          </a:p>
        </p:txBody>
      </p:sp>
    </p:spTree>
    <p:extLst>
      <p:ext uri="{BB962C8B-B14F-4D97-AF65-F5344CB8AC3E}">
        <p14:creationId xmlns:p14="http://schemas.microsoft.com/office/powerpoint/2010/main" val="2023313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5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8700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175CD74B-9CE8-4F20-A3E4-A22A7F0360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755F27-146E-7248-9711-575EF28A4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897" y="624110"/>
            <a:ext cx="9712998" cy="1280890"/>
          </a:xfrm>
        </p:spPr>
        <p:txBody>
          <a:bodyPr>
            <a:normAutofit/>
          </a:bodyPr>
          <a:lstStyle/>
          <a:p>
            <a:r>
              <a:rPr lang="en-US" dirty="0"/>
              <a:t>Future Work</a:t>
            </a:r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99C44665-BECF-4482-A00C-E4BE2A87D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Freeform 11">
            <a:extLst>
              <a:ext uri="{FF2B5EF4-FFF2-40B4-BE49-F238E27FC236}">
                <a16:creationId xmlns:a16="http://schemas.microsoft.com/office/drawing/2014/main" id="{20398C1D-D011-4BA8-AC81-E829677B8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588AB63E-6538-4ECD-A43F-723A6BEE041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7893919"/>
              </p:ext>
            </p:extLst>
          </p:nvPr>
        </p:nvGraphicFramePr>
        <p:xfrm>
          <a:off x="1794897" y="2222983"/>
          <a:ext cx="8987404" cy="36539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87225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7FE75C-337B-4467-BA4B-AFDB336FA68C}"/>
              </a:ext>
            </a:extLst>
          </p:cNvPr>
          <p:cNvSpPr txBox="1"/>
          <p:nvPr/>
        </p:nvSpPr>
        <p:spPr>
          <a:xfrm>
            <a:off x="4724400" y="3200400"/>
            <a:ext cx="2743200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/>
              <a:t>Thank You !!</a:t>
            </a:r>
          </a:p>
        </p:txBody>
      </p:sp>
    </p:spTree>
    <p:extLst>
      <p:ext uri="{BB962C8B-B14F-4D97-AF65-F5344CB8AC3E}">
        <p14:creationId xmlns:p14="http://schemas.microsoft.com/office/powerpoint/2010/main" val="2897435289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268</Words>
  <Application>Microsoft Macintosh PowerPoint</Application>
  <PresentationFormat>Widescreen</PresentationFormat>
  <Paragraphs>26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Wisp</vt:lpstr>
      <vt:lpstr>Less Distracted Siam-RPN</vt:lpstr>
      <vt:lpstr>Motivation and Proposal</vt:lpstr>
      <vt:lpstr>Discussion &amp; Related Work</vt:lpstr>
      <vt:lpstr>Details: Tracker &amp; Datasets</vt:lpstr>
      <vt:lpstr>Preliminary Results</vt:lpstr>
      <vt:lpstr>Future Work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 Distracted Siam-RPN</dc:title>
  <dc:creator>Garg, Mudit</dc:creator>
  <cp:lastModifiedBy>Garg, Mudit</cp:lastModifiedBy>
  <cp:revision>5</cp:revision>
  <dcterms:created xsi:type="dcterms:W3CDTF">2020-03-02T01:55:27Z</dcterms:created>
  <dcterms:modified xsi:type="dcterms:W3CDTF">2020-03-02T03:41:54Z</dcterms:modified>
</cp:coreProperties>
</file>